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0" r:id="rId5"/>
    <p:sldId id="271" r:id="rId6"/>
    <p:sldId id="272" r:id="rId7"/>
    <p:sldId id="274" r:id="rId8"/>
    <p:sldId id="275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76" r:id="rId19"/>
    <p:sldId id="268" r:id="rId20"/>
    <p:sldId id="26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88165D-2862-443D-9980-7974BE960D6F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3A7D3-5350-498F-8D99-EFA2DD1DE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424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3A7D3-5350-498F-8D99-EFA2DD1DEAE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aseline="0" dirty="0" smtClean="0"/>
          </a:p>
          <a:p>
            <a:pPr>
              <a:buFontTx/>
              <a:buChar char="-"/>
            </a:pPr>
            <a:endParaRPr lang="ru-RU" baseline="0" dirty="0" smtClean="0"/>
          </a:p>
          <a:p>
            <a:r>
              <a:rPr lang="ru-RU" baseline="0" dirty="0" smtClean="0"/>
              <a:t>-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3A7D3-5350-498F-8D99-EFA2DD1DEAE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3A7D3-5350-498F-8D99-EFA2DD1DEAE0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3A7D3-5350-498F-8D99-EFA2DD1DEAE0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3A7D3-5350-498F-8D99-EFA2DD1DEAE0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Пр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3A7D3-5350-498F-8D99-EFA2DD1DEAE0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3A7D3-5350-498F-8D99-EFA2DD1DEAE0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3A7D3-5350-498F-8D99-EFA2DD1DEAE0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3A7D3-5350-498F-8D99-EFA2DD1DEAE0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Заклю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3A7D3-5350-498F-8D99-EFA2DD1DEAE0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3A7D3-5350-498F-8D99-EFA2DD1DEAE0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59C7-8642-4B95-AB63-3DB58A1665A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5B4A-DA3F-4C02-8A58-0F9065A9E4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59C7-8642-4B95-AB63-3DB58A1665A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5B4A-DA3F-4C02-8A58-0F9065A9E4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59C7-8642-4B95-AB63-3DB58A1665A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5B4A-DA3F-4C02-8A58-0F9065A9E4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59C7-8642-4B95-AB63-3DB58A1665A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5B4A-DA3F-4C02-8A58-0F9065A9E4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59C7-8642-4B95-AB63-3DB58A1665A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5B4A-DA3F-4C02-8A58-0F9065A9E4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59C7-8642-4B95-AB63-3DB58A1665A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5B4A-DA3F-4C02-8A58-0F9065A9E4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59C7-8642-4B95-AB63-3DB58A1665A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5B4A-DA3F-4C02-8A58-0F9065A9E4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59C7-8642-4B95-AB63-3DB58A1665A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5B4A-DA3F-4C02-8A58-0F9065A9E4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59C7-8642-4B95-AB63-3DB58A1665A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5B4A-DA3F-4C02-8A58-0F9065A9E4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59C7-8642-4B95-AB63-3DB58A1665A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5B4A-DA3F-4C02-8A58-0F9065A9E4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59C7-8642-4B95-AB63-3DB58A1665A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5B4A-DA3F-4C02-8A58-0F9065A9E4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559C7-8642-4B95-AB63-3DB58A1665A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25B4A-DA3F-4C02-8A58-0F9065A9E47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63688" y="764704"/>
            <a:ext cx="59766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Информационно – коммуникационные</a:t>
            </a:r>
            <a:r>
              <a:rPr lang="ru-RU" sz="3200" b="1" baseline="0" dirty="0" smtClean="0">
                <a:solidFill>
                  <a:srgbClr val="C00000"/>
                </a:solidFill>
                <a:latin typeface="Monotype Corsiva" pitchFamily="66" charset="0"/>
              </a:rPr>
              <a:t> технологии в работе с детьми по экологическому воспитанию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5229200"/>
            <a:ext cx="5454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Подготовила воспитатель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МБДОУ Д/С №24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Сафарова Н.В 1 </a:t>
            </a:r>
            <a:r>
              <a:rPr lang="ru-RU" baseline="0" dirty="0" err="1" smtClean="0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 категории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www.livekuban.ru/files/imagecache/normal/paper/student-at-computer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068960"/>
            <a:ext cx="3816424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251504" cy="7245424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187624" y="1055333"/>
            <a:ext cx="612068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i="1" dirty="0" smtClean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Способность усваивать новые</a:t>
            </a:r>
            <a:r>
              <a:rPr kumimoji="0" lang="ru-RU" sz="3600" b="1" i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факты обратно пропорциональна возрасту» (Глен Дома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</a:endParaRPr>
          </a:p>
        </p:txBody>
      </p:sp>
      <p:pic>
        <p:nvPicPr>
          <p:cNvPr id="2055" name="Picture 7" descr="http://ds47-ros.edu.yar.ru/kartinki_i_otdelnie_foto/kartinki/1_w402_h4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068960"/>
            <a:ext cx="3096344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0" y="1700808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ИКТ проникают в систему дошкольного образования, широко используются с целью совершенствования и обновления форм и методов работы с детьми. В условиях д/с возможно, необходимо и целесообразно использование ИКТ в различных видах образовательной деятельности. Занятия в д/с имеют свою специфику, они должны быть эмоциональными, яркими.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://im4-tub-ru.yandex.net/i?id=338549423-20-72&amp;n=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005064"/>
            <a:ext cx="2520280" cy="178879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980729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Monotype Corsiva" pitchFamily="66" charset="0"/>
              </a:rPr>
              <a:t>Значение использования ИКТ в процессе развития дошкольников</a:t>
            </a:r>
            <a:endParaRPr lang="ru-RU" sz="2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835696" y="1268760"/>
            <a:ext cx="525658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 работе с бумажным демонстрационным материалом возникали определенные трудности: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необходимость больших материальных  затрат; отсутствие помещения, для хранения материала; отсутствие многих иллюстраций в продаже; неудобство в использовании большого количества иллюстраций на одном занятии; быстрый износ бумажных иллюстраций.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Решение проблемы: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использовать в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-образовательной работе с детьми ИКТ. В своей практике работы, знакомя детей с природой, я использую разнообразный материал: дидактические картинки, репродукции художественных картин, фотографии, видеофильмы, звукозаписи; при котором дети становятся активными. Я использую следующие виды иллюстративно-наглядных материалов на электронных  носителях: звуковые </a:t>
            </a:r>
            <a:r>
              <a:rPr lang="ru-RU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материалы(записи голосов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птиц, шум дождя, ветра); Экранные материалы(слайды); Мультимедийные презентации(обучающие заставки с красивыми яркими картинками).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http://im7-tub-ru.yandex.net/i?id=40336989-5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501008"/>
            <a:ext cx="3096344" cy="2160240"/>
          </a:xfrm>
          <a:prstGeom prst="rect">
            <a:avLst/>
          </a:prstGeom>
          <a:noFill/>
        </p:spPr>
      </p:pic>
      <p:pic>
        <p:nvPicPr>
          <p:cNvPr id="2050" name="Picture 2" descr="J: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00"/>
            <a:ext cx="9144000" cy="6858000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123728" y="2402653"/>
            <a:ext cx="518457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620688"/>
            <a:ext cx="45720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Как же использовать компьютерные технологии в работе с дошкольниками?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Необходимо создать информационную базу данных - самостоятельный поиск, обмен опытом, использование энциклопедий и развивающих дидактических игр, имеющих лицензию.</a:t>
            </a:r>
            <a:endPara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Классифицировать по разделам: животные, птицы, насекомые, рыбы, растения, неживая природа и другие.</a:t>
            </a:r>
            <a:endPara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Обработать, усовершенствовать, тщательно анализировать.</a:t>
            </a:r>
            <a:endPara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Использовать полученную информацию в работе.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: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937"/>
            <a:ext cx="9144000" cy="685006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20416" y="-35084"/>
            <a:ext cx="4999856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 smtClean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Непосредственно - образовательная деятельность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2" name="AutoShape 2" descr="http://1sg.ru/content/img_cache/350xAUTO/articles/images/14624735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://1sg.ru/content/img_cache/350xAUTO/articles/images/1462473593.jpg"/>
          <p:cNvSpPr>
            <a:spLocks noChangeAspect="1" noChangeArrowheads="1"/>
          </p:cNvSpPr>
          <p:nvPr/>
        </p:nvSpPr>
        <p:spPr bwMode="auto">
          <a:xfrm>
            <a:off x="307975" y="-281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://1sg.ru/content/img_cache/350xAUTO/articles/images/14624735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399" y="995703"/>
            <a:ext cx="3442988" cy="186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sv4.userapi.com/c834602/u221055460/docs/d14/2adfbbc35d2e/IMG-20180417-WA0005.jpg?extra=JUz6IbuL1UltrtJM0zbhRsvs1w1Mbk-SMfaEr6762wYmY3N-EbvDLt1UIXD82hgsi1o1v27P56mfIhpBkLWi0vb9nKWZXfkt8zAtM7lbiTn7RfzxS2jmXVoMtA02zbwRiegOA5D_JkwP27F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916" y="995703"/>
            <a:ext cx="2280211" cy="400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psv4.userapi.com/c834600/u221055460/docs/d6/7cfab8b5da39/IMG_20180417_154247.jpg?extra=90v9yJ-Lp2XfJZjKrJQNM1BmYVim4Z0z8wVtbgqdnYWhtBwUGRZbPhlhbguM-U81ZxV1C_4I0tWhauVmrXVhbZOsSsDSI3r4D9-YpfRGO6HBBBR__nZLZamv1YUbuo0NEw8ju5zi8L9cArR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2886372"/>
            <a:ext cx="2357586" cy="306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: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0" y="1196752"/>
            <a:ext cx="45720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Эффективность использования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компьютерных технологий на занятиях в основном происходит за счет наглядности, но это только начало. Педагогика нового века должна учитывать новые тенденции. Она должна обратить внимание на то, что общество становится все более информационным и на передний край выходят новые явления и понятия. Одним из них является информационная культура человека.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: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10"/>
            <a:ext cx="9274409" cy="695580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0" y="1340768"/>
            <a:ext cx="4572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                       Собирание информации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классифицирование и обработка ее, развивает исследовательскую деятельность педагога, повышает информационную культуру, а в последствии освобождает педагога от лишних трудозатрат.</a:t>
            </a:r>
          </a:p>
        </p:txBody>
      </p:sp>
      <p:pic>
        <p:nvPicPr>
          <p:cNvPr id="1026" name="Picture 2" descr="http://sevcbs.ru/main/wp-content/uploads/2015/10/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165827"/>
            <a:ext cx="3744416" cy="2346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835696" y="1052736"/>
            <a:ext cx="5688632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процессе формирования экологической</a:t>
            </a:r>
            <a:r>
              <a:rPr lang="ru-RU" sz="1700" b="1" baseline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культуры дошкольников средствами  игровой деятельности через ИКТ были поставлены и решались следующие задачи: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Сформировать представления о домашних и диких животных, птицах их месте обитания, пищи;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Сформировать представления о растительном мире(деревья, кустарники, цветы, ягоды, грибы – их названия, строение, месте произрастания);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Прививать интерес к окружающей природе, способность любоваться её красотой;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Учить бережно относиться к растениям и животным.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853503"/>
            <a:ext cx="2664296" cy="2000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102" name="Picture 6" descr="http://900igr.net/datas/biologija/Kormushki-dlja-ptits/0029-029-Podumaj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412776"/>
            <a:ext cx="5040560" cy="38164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47664" y="5301208"/>
            <a:ext cx="5246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игры: составить , кто чем питается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836712"/>
            <a:ext cx="3344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</a:rPr>
              <a:t>Игра «Кто </a:t>
            </a:r>
            <a:r>
              <a:rPr lang="ru-RU" sz="2000" b="1" baseline="0" dirty="0" smtClean="0">
                <a:solidFill>
                  <a:srgbClr val="C00000"/>
                </a:solidFill>
                <a:latin typeface="Monotype Corsiva" pitchFamily="66" charset="0"/>
              </a:rPr>
              <a:t> чем питается?»</a:t>
            </a:r>
            <a:endParaRPr lang="ru-RU" sz="2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8" name="Picture 4" descr="http://www.cvetsakura.ru/uploads/posts/2010-11/1288881561_kto_gde_jive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1412776"/>
            <a:ext cx="5256584" cy="381642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51720" y="980728"/>
            <a:ext cx="4101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Игра «Кто где живет, что ест?»</a:t>
            </a:r>
            <a:endParaRPr lang="ru-RU" sz="2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5229200"/>
            <a:ext cx="5382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игры: определить кто где живет и что ест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2" name="Picture 4" descr="http://www.babylessons.ru/wp-content/uploads/2010/01/baboch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1772816"/>
            <a:ext cx="4968552" cy="367240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339752" y="1124744"/>
            <a:ext cx="5040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Ребус «Угадай, кто и что здесь?»</a:t>
            </a:r>
            <a:endParaRPr lang="ru-RU" sz="28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</p:spPr>
      </p:pic>
      <p:pic>
        <p:nvPicPr>
          <p:cNvPr id="8196" name="Picture 4" descr="http://www.games-mm.ru/userfiles/Image/good/photo_3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1700808"/>
            <a:ext cx="5472608" cy="3600400"/>
          </a:xfrm>
          <a:prstGeom prst="rect">
            <a:avLst/>
          </a:prstGeom>
          <a:noFill/>
        </p:spPr>
      </p:pic>
      <p:pic>
        <p:nvPicPr>
          <p:cNvPr id="8198" name="Picture 6" descr="http://image.goodvin.info/images/original/Dec2009/00000006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2996952"/>
            <a:ext cx="1008112" cy="93610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67744" y="908720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Мультимедийная игра «Собери</a:t>
            </a:r>
            <a:r>
              <a:rPr lang="ru-RU" sz="2400" b="1" baseline="0" dirty="0" smtClean="0">
                <a:solidFill>
                  <a:srgbClr val="C00000"/>
                </a:solidFill>
                <a:latin typeface="Monotype Corsiva" pitchFamily="66" charset="0"/>
              </a:rPr>
              <a:t> грибочки»</a:t>
            </a:r>
            <a:endParaRPr lang="ru-RU" sz="2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5301208"/>
            <a:ext cx="5526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игра: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 собрать в корзину только съедобные грибы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2" name="Picture 6" descr="http://im6-tub-ru.yandex.net/i?id=809908284-08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221088"/>
            <a:ext cx="2520280" cy="1788790"/>
          </a:xfrm>
          <a:prstGeom prst="rect">
            <a:avLst/>
          </a:prstGeom>
          <a:noFill/>
        </p:spPr>
      </p:pic>
      <p:pic>
        <p:nvPicPr>
          <p:cNvPr id="9224" name="Picture 8" descr="http://im8-tub-ru.yandex.net/i?id=384554524-04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3284984"/>
            <a:ext cx="2448272" cy="1800200"/>
          </a:xfrm>
          <a:prstGeom prst="rect">
            <a:avLst/>
          </a:prstGeom>
          <a:noFill/>
        </p:spPr>
      </p:pic>
      <p:pic>
        <p:nvPicPr>
          <p:cNvPr id="9226" name="Picture 10" descr="http://im8-tub-ru.yandex.net/i?id=279455629-02-72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1772816"/>
            <a:ext cx="1800200" cy="18002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43609" y="3645024"/>
            <a:ext cx="2520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Какая ягода бывает красной, черной, белой?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2636912"/>
            <a:ext cx="2232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Дерево – символ нашей Родины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08104" y="908720"/>
            <a:ext cx="21602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по пню срубленного дерева</a:t>
            </a:r>
            <a:r>
              <a:rPr lang="ru-RU" sz="1400" b="1" baseline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узнать, сколько ему лет?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79712" y="1124744"/>
            <a:ext cx="3600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</a:rPr>
              <a:t>Интересны для детей игры – викторины, они охотно отвечают на вопросы, которые сопровождаются</a:t>
            </a:r>
            <a:r>
              <a:rPr lang="ru-RU" sz="2000" b="1" baseline="0" dirty="0" smtClean="0">
                <a:solidFill>
                  <a:srgbClr val="C00000"/>
                </a:solidFill>
                <a:latin typeface="Monotype Corsiva" pitchFamily="66" charset="0"/>
              </a:rPr>
              <a:t> яркими картинками</a:t>
            </a:r>
            <a:endParaRPr lang="ru-RU" sz="2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4" name="Picture 4" descr="http://im6-tub-ru.yandex.net/i?id=333671268-05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2492896"/>
            <a:ext cx="1944216" cy="1728192"/>
          </a:xfrm>
          <a:prstGeom prst="rect">
            <a:avLst/>
          </a:prstGeom>
          <a:noFill/>
        </p:spPr>
      </p:pic>
      <p:pic>
        <p:nvPicPr>
          <p:cNvPr id="10246" name="Picture 6" descr="http://im2-tub-ru.yandex.net/i?id=341192272-38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212976"/>
            <a:ext cx="2088232" cy="1716782"/>
          </a:xfrm>
          <a:prstGeom prst="rect">
            <a:avLst/>
          </a:prstGeom>
          <a:noFill/>
        </p:spPr>
      </p:pic>
      <p:pic>
        <p:nvPicPr>
          <p:cNvPr id="10248" name="Picture 8" descr="http://im8-tub-ru.yandex.net/i?id=37399821-13-16f-4490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1412776"/>
            <a:ext cx="1872208" cy="1440160"/>
          </a:xfrm>
          <a:prstGeom prst="rect">
            <a:avLst/>
          </a:prstGeom>
          <a:noFill/>
        </p:spPr>
      </p:pic>
      <p:pic>
        <p:nvPicPr>
          <p:cNvPr id="10250" name="Picture 10" descr="http://im3-tub-ru.yandex.net/i?id=178141432-25-72&amp;n=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7624" y="4293096"/>
            <a:ext cx="2016224" cy="1656184"/>
          </a:xfrm>
          <a:prstGeom prst="rect">
            <a:avLst/>
          </a:prstGeom>
          <a:noFill/>
        </p:spPr>
      </p:pic>
      <p:pic>
        <p:nvPicPr>
          <p:cNvPr id="10252" name="Picture 12" descr="http://im3-tub-ru.yandex.net/i?id=419273644-62-72&amp;n=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56176" y="764704"/>
            <a:ext cx="1872208" cy="158417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95736" y="836712"/>
            <a:ext cx="38884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Monotype Corsiva" pitchFamily="66" charset="0"/>
              </a:rPr>
              <a:t>Загадывание</a:t>
            </a:r>
            <a:r>
              <a:rPr lang="ru-RU" sz="4000" b="1" baseline="0" dirty="0" smtClean="0">
                <a:solidFill>
                  <a:srgbClr val="C00000"/>
                </a:solidFill>
                <a:latin typeface="Monotype Corsiva" pitchFamily="66" charset="0"/>
              </a:rPr>
              <a:t> загадок</a:t>
            </a:r>
            <a:endParaRPr lang="ru-RU" sz="4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268" name="Picture 4" descr="http://im4-tub-ru.yandex.net/i?id=589960748-20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429000"/>
            <a:ext cx="1736204" cy="2016224"/>
          </a:xfrm>
          <a:prstGeom prst="rect">
            <a:avLst/>
          </a:prstGeom>
          <a:noFill/>
        </p:spPr>
      </p:pic>
      <p:pic>
        <p:nvPicPr>
          <p:cNvPr id="11270" name="Picture 6" descr="http://im7-tub-ru.yandex.net/i?id=441148970-70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3573016"/>
            <a:ext cx="2376264" cy="222083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88024" y="1484784"/>
            <a:ext cx="27363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Прижать ладони тыльными сторонами друг к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 другу, ладони с прямыми пальцами совершают легкие движения в запястьях – «бабочка летит» , руки скрестить в запястьях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16016" y="1052736"/>
            <a:ext cx="25922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Monotype Corsiva" pitchFamily="66" charset="0"/>
              </a:rPr>
              <a:t>Упражнение «Бабочка»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2348880"/>
            <a:ext cx="324036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Упражнение «Зайчик»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Указательный и средний пальцы выпрямленные, остальные сжать в кулак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95736" y="980728"/>
            <a:ext cx="23042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Пальчиковая гимнастика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2" descr="C:\Documents and Settings\user\Рабочий стол\работа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123728" y="836712"/>
            <a:ext cx="3600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Упражнения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для расслабления глаз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3" name="Picture 4" descr="http://zreni.ru/uploads/posts/2011-04/thumbs/1302599586_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645024"/>
            <a:ext cx="2448272" cy="2232248"/>
          </a:xfrm>
          <a:prstGeom prst="rect">
            <a:avLst/>
          </a:prstGeom>
          <a:noFill/>
        </p:spPr>
      </p:pic>
      <p:pic>
        <p:nvPicPr>
          <p:cNvPr id="14" name="Picture 8" descr="http://zreni.ru/uploads/posts/2011-04/thumbs/1302599551_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636912"/>
            <a:ext cx="2448272" cy="2304256"/>
          </a:xfrm>
          <a:prstGeom prst="rect">
            <a:avLst/>
          </a:prstGeom>
          <a:noFill/>
        </p:spPr>
      </p:pic>
      <p:pic>
        <p:nvPicPr>
          <p:cNvPr id="15" name="Picture 10" descr="http://zreni.ru/uploads/posts/2011-04/thumbs/1302599565_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1340768"/>
            <a:ext cx="230425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J: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90656"/>
          </a:xfrm>
          <a:prstGeom prst="rect">
            <a:avLst/>
          </a:prstGeom>
          <a:noFill/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763688" y="840377"/>
            <a:ext cx="5220072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cs typeface="Times New Roman" pitchFamily="18" charset="0"/>
              </a:rPr>
              <a:t>Для развития бинокулярного, стереоскопического зрения используется игра «Путаница».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Ребенку показывают изображение картины с различными наложениями друг на друга овощами, предметами. Просят ребенка назвать, какие предметы нарисованы и какого они цвета.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4" name="Picture 4" descr="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996952"/>
            <a:ext cx="2973710" cy="2016224"/>
          </a:xfrm>
          <a:prstGeom prst="rect">
            <a:avLst/>
          </a:prstGeom>
          <a:noFill/>
        </p:spPr>
      </p:pic>
      <p:pic>
        <p:nvPicPr>
          <p:cNvPr id="46085" name="Picture 5" descr="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276872"/>
            <a:ext cx="2808312" cy="198881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259632" y="5301208"/>
            <a:ext cx="31683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Назовите справа овощи, которые спрятались в путанице.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 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4437112"/>
            <a:ext cx="24300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Назовите предметы, которые спрятались в чайнике.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J: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286000" y="1124745"/>
            <a:ext cx="45720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Заключение: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Мультимедийные</a:t>
            </a:r>
            <a:r>
              <a:rPr lang="ru-RU" sz="2000" baseline="0" dirty="0" smtClean="0">
                <a:latin typeface="Times New Roman" pitchFamily="18" charset="0"/>
                <a:cs typeface="Times New Roman" pitchFamily="18" charset="0"/>
              </a:rPr>
              <a:t>  экологические игры облегчают понимание и запоминание информации, так как компьютерные технологии подключают не только слуховую, визуальную, моторную, но и эмоциональную память.</a:t>
            </a:r>
          </a:p>
          <a:p>
            <a:pPr algn="just"/>
            <a:r>
              <a:rPr lang="ru-RU" sz="2000" baseline="0" dirty="0" smtClean="0">
                <a:latin typeface="Times New Roman" pitchFamily="18" charset="0"/>
                <a:cs typeface="Times New Roman" pitchFamily="18" charset="0"/>
              </a:rPr>
              <a:t>Использование мультимедийных игр позволяет организовать нетрадиционный подход к воспитанию экологической культуры, повысить творческую и познавательную активность дошкольников в процессе обучения.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J:\фоны для презентации\0b2e182eecf29fd551e18087524f2a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5856" name="Picture 16" descr="http://anyamashka.ru/_ph/44/2/62273471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764704"/>
            <a:ext cx="4824536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720</Words>
  <Application>Microsoft Office PowerPoint</Application>
  <PresentationFormat>Экран (4:3)</PresentationFormat>
  <Paragraphs>66</Paragraphs>
  <Slides>20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Hook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Astor</dc:creator>
  <cp:lastModifiedBy>Пользователь Windows</cp:lastModifiedBy>
  <cp:revision>60</cp:revision>
  <dcterms:created xsi:type="dcterms:W3CDTF">2012-12-09T07:47:57Z</dcterms:created>
  <dcterms:modified xsi:type="dcterms:W3CDTF">2018-04-17T17:06:51Z</dcterms:modified>
</cp:coreProperties>
</file>